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5143500" type="screen16x9"/>
  <p:notesSz cx="10020300" cy="6888163"/>
  <p:embeddedFontLst>
    <p:embeddedFont>
      <p:font typeface="Century Gothic" panose="020B0502020202020204" pitchFamily="34" charset="0"/>
      <p:regular r:id="rId69"/>
      <p:bold r:id="rId70"/>
      <p:italic r:id="rId71"/>
      <p:boldItalic r:id="rId72"/>
    </p:embeddedFont>
    <p:embeddedFont>
      <p:font typeface="Roboto" panose="02000000000000000000" pitchFamily="2" charset="0"/>
      <p:regular r:id="rId73"/>
      <p:bold r:id="rId74"/>
      <p:italic r:id="rId75"/>
      <p:boldItalic r:id="rId76"/>
    </p:embeddedFont>
    <p:embeddedFont>
      <p:font typeface="Verdana" panose="020B0604030504040204" pitchFamily="34" charset="0"/>
      <p:regular r:id="rId77"/>
      <p:bold r:id="rId78"/>
      <p:italic r:id="rId79"/>
      <p:boldItalic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2" roundtripDataSignature="AMtx7miWFsr1CwKjxPlRgolb1w2TBdSB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341591" cy="34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76399" y="1"/>
            <a:ext cx="4341591" cy="34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78" cy="271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43318"/>
            <a:ext cx="4341591" cy="34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591" cy="34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c4ed8bd0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2c4ed8bd06b_0_0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2c4ed8bd06b_0_0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6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7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8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9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0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11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12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3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4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5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5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4ed8bd06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4ed8bd06b_0_11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2c4ed8bd06b_0_11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6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7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8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8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9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9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20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21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21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2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22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3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23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4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24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5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25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78" cy="271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6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26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7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27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28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28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78" cy="271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0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30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35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35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4ed8bd0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4ed8bd06b_0_5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2c4ed8bd06b_0_5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36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36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37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37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38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38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a7c586457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2a7c586457a_1_0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2a7c586457a_1_0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a7c586457a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g2a7c586457a_1_7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g2a7c586457a_1_7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a7c586457a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2a7c586457a_1_29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g2a7c586457a_1_29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a7c586457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2a7c586457a_1_36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g2a7c586457a_1_36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a7c586457a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2a7c586457a_1_44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g2a7c586457a_1_44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a7c586457a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2a7c586457a_1_52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g2a7c586457a_1_52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a7c586457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2a7c586457a_1_22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2a7c586457a_1_22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4f299aa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4f299aa6e_0_0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c4f299aa6e_0_0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a7c586457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g2a7c586457a_1_14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1" name="Google Shape;431;g2a7c586457a_1_14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a7c586457a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2a7c586457a_1_70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9" name="Google Shape;439;g2a7c586457a_1_70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a7c586457a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g2a7c586457a_1_93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g2a7c586457a_1_93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a7c586457a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2a7c586457a_1_101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g2a7c586457a_1_101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a7c586457a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g2a7c586457a_1_116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g2a7c586457a_1_116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a7c586457a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2a7c586457a_1_131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g2a7c586457a_1_131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a7c586457a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g2a7c586457a_1_139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g2a7c586457a_1_139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a7c586457a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g2a7c586457a_1_146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3" name="Google Shape;483;g2a7c586457a_1_146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a7c586457a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g2a7c586457a_1_154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1" name="Google Shape;491;g2a7c586457a_1_154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a7c586457a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g2a7c586457a_1_161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9" name="Google Shape;499;g2a7c586457a_1_161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13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3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c4ed8bd06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g2c4ed8bd06b_0_37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g2c4ed8bd06b_0_37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c4f299aa6e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c4f299aa6e_1_23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2c4f299aa6e_1_23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61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c4f299aa6e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c4f299aa6e_1_15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2c4f299aa6e_1_15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c4f299aa6e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c4f299aa6e_1_30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g2c4f299aa6e_1_30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63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c4f299aa6e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c4f299aa6e_1_39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g2c4f299aa6e_1_39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64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c4f299aa6e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c4f299aa6e_1_63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g2c4f299aa6e_1_63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65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9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78" cy="271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8" name="Google Shape;55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4000" cy="232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4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5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4ed8bd06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4ed8bd06b_0_24:notes"/>
          <p:cNvSpPr txBox="1">
            <a:spLocks noGrp="1"/>
          </p:cNvSpPr>
          <p:nvPr>
            <p:ph type="body" idx="1"/>
          </p:nvPr>
        </p:nvSpPr>
        <p:spPr>
          <a:xfrm>
            <a:off x="1002263" y="3315311"/>
            <a:ext cx="8015700" cy="271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c4ed8bd06b_0_24:notes"/>
          <p:cNvSpPr txBox="1">
            <a:spLocks noGrp="1"/>
          </p:cNvSpPr>
          <p:nvPr>
            <p:ph type="sldNum" idx="12"/>
          </p:nvPr>
        </p:nvSpPr>
        <p:spPr>
          <a:xfrm>
            <a:off x="5676399" y="6543318"/>
            <a:ext cx="4341600" cy="34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ção Layout">
  <p:cSld name="Seção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1" descr="seção-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1"/>
          <p:cNvSpPr txBox="1">
            <a:spLocks noGrp="1"/>
          </p:cNvSpPr>
          <p:nvPr>
            <p:ph type="title"/>
          </p:nvPr>
        </p:nvSpPr>
        <p:spPr>
          <a:xfrm>
            <a:off x="941190" y="2133555"/>
            <a:ext cx="712129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412A"/>
              </a:buClr>
              <a:buSzPts val="3200"/>
              <a:buFont typeface="Century Gothic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3142" y="130451"/>
            <a:ext cx="1412981" cy="89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412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412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2pPr>
            <a:lvl3pPr marL="1371600" lvl="2" indent="-3175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algn="l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2pPr>
            <a:lvl3pPr marL="1371600" lvl="2" indent="-3175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04800" algn="l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algn="l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so Layout">
  <p:cSld name="Verso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-2286"/>
            <a:ext cx="9143998" cy="5148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/>
          <p:nvPr/>
        </p:nvSpPr>
        <p:spPr>
          <a:xfrm>
            <a:off x="7171612" y="0"/>
            <a:ext cx="1964267" cy="11551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5"/>
          <p:cNvSpPr/>
          <p:nvPr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45" descr="Template PPT-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5" descr="Template PPT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5168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5" descr="Template PPT-0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358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5" descr="logo-04.png"/>
          <p:cNvPicPr preferRelativeResize="0"/>
          <p:nvPr/>
        </p:nvPicPr>
        <p:blipFill rotWithShape="1">
          <a:blip r:embed="rId5">
            <a:alphaModFix/>
          </a:blip>
          <a:srcRect b="24850"/>
          <a:stretch/>
        </p:blipFill>
        <p:spPr>
          <a:xfrm>
            <a:off x="3474417" y="1504307"/>
            <a:ext cx="2369482" cy="122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5" descr="logo-04.png"/>
          <p:cNvPicPr preferRelativeResize="0"/>
          <p:nvPr/>
        </p:nvPicPr>
        <p:blipFill rotWithShape="1">
          <a:blip r:embed="rId5">
            <a:alphaModFix/>
          </a:blip>
          <a:srcRect t="70703"/>
          <a:stretch/>
        </p:blipFill>
        <p:spPr>
          <a:xfrm>
            <a:off x="3474417" y="2653710"/>
            <a:ext cx="2369482" cy="47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1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 txBox="1">
            <a:spLocks noGrp="1"/>
          </p:cNvSpPr>
          <p:nvPr>
            <p:ph type="title"/>
          </p:nvPr>
        </p:nvSpPr>
        <p:spPr>
          <a:xfrm>
            <a:off x="722313" y="2700957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412A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1"/>
          </p:nvPr>
        </p:nvSpPr>
        <p:spPr>
          <a:xfrm>
            <a:off x="722313" y="157581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412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D541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40" descr="logo-04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03142" y="93797"/>
            <a:ext cx="1412981" cy="9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0" descr="miolo-02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8121" y="-4572"/>
            <a:ext cx="9152122" cy="51526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LEIS/L8742.htm#art22.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c4ed8bd06b_0_0"/>
          <p:cNvSpPr txBox="1">
            <a:spLocks noGrp="1"/>
          </p:cNvSpPr>
          <p:nvPr>
            <p:ph type="title"/>
          </p:nvPr>
        </p:nvSpPr>
        <p:spPr>
          <a:xfrm>
            <a:off x="872300" y="270700"/>
            <a:ext cx="7775400" cy="3804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NATAL, MARÇO DE 2024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BENEFÍCIOS EVENTUAIS - TRADUÇÃO EM  DIREITO ou RELUTÂNCIA E ESTIGMA?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i="1" dirty="0"/>
              <a:t>Ana Ligia Gomes</a:t>
            </a:r>
            <a:endParaRPr sz="26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 flipH="1">
            <a:off x="457200" y="-43584"/>
            <a:ext cx="82896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 flipH="1">
            <a:off x="297350" y="5085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350" y="508550"/>
            <a:ext cx="7199279" cy="33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23" name="Google Shape;12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05979"/>
            <a:ext cx="7503886" cy="4508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340975" y="3427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217950" y="87175"/>
            <a:ext cx="8469000" cy="45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825" y="203199"/>
            <a:ext cx="7518232" cy="466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-254750" y="58125"/>
            <a:ext cx="8229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0" y="464950"/>
            <a:ext cx="8229600" cy="3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39" name="Google Shape;13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170" y="203199"/>
            <a:ext cx="7495879" cy="43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endParaRPr/>
          </a:p>
        </p:txBody>
      </p:sp>
      <p:sp>
        <p:nvSpPr>
          <p:cNvPr id="146" name="Google Shape;146;p10"/>
          <p:cNvSpPr txBox="1">
            <a:spLocks noGrp="1"/>
          </p:cNvSpPr>
          <p:nvPr>
            <p:ph type="body" idx="1"/>
          </p:nvPr>
        </p:nvSpPr>
        <p:spPr>
          <a:xfrm>
            <a:off x="326425" y="87450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47" name="Google Shape;147;p10"/>
          <p:cNvSpPr txBox="1"/>
          <p:nvPr/>
        </p:nvSpPr>
        <p:spPr>
          <a:xfrm>
            <a:off x="2382875" y="-46495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42" y="116114"/>
            <a:ext cx="7627357" cy="470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56" name="Google Shape;1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5978"/>
            <a:ext cx="7649030" cy="4656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>
            <a:spLocks noGrp="1"/>
          </p:cNvSpPr>
          <p:nvPr>
            <p:ph type="title"/>
          </p:nvPr>
        </p:nvSpPr>
        <p:spPr>
          <a:xfrm>
            <a:off x="355475" y="1478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63" name="Google Shape;163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64" name="Google Shape;16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828" y="317300"/>
            <a:ext cx="7493486" cy="427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72" name="Google Shape;17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71" y="205979"/>
            <a:ext cx="7351486" cy="44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80" name="Google Shape;1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05975"/>
            <a:ext cx="7554686" cy="4605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87" name="Google Shape;187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88" name="Google Shape;18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05979"/>
            <a:ext cx="7540171" cy="4508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c4ed8bd06b_0_11"/>
          <p:cNvSpPr txBox="1">
            <a:spLocks noGrp="1"/>
          </p:cNvSpPr>
          <p:nvPr>
            <p:ph type="title"/>
          </p:nvPr>
        </p:nvSpPr>
        <p:spPr>
          <a:xfrm>
            <a:off x="887325" y="962525"/>
            <a:ext cx="8046000" cy="350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solidFill>
                  <a:srgbClr val="D5412A"/>
                </a:solidFill>
                <a:latin typeface="Arial"/>
                <a:ea typeface="Arial"/>
                <a:cs typeface="Arial"/>
                <a:sym typeface="Arial"/>
              </a:rPr>
              <a:t>CAMINHO – PERCURSO – NOVIDADES</a:t>
            </a:r>
            <a:endParaRPr sz="1900">
              <a:solidFill>
                <a:srgbClr val="D541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solidFill>
                  <a:srgbClr val="D5412A"/>
                </a:solidFill>
                <a:latin typeface="Arial"/>
                <a:ea typeface="Arial"/>
                <a:cs typeface="Arial"/>
                <a:sym typeface="Arial"/>
              </a:rPr>
              <a:t>CONTEXTO – LEGADO – ATUALIZADO- EQUÍVOCOS REATUALIZADOS OU MODERNIZADOS/RETROCESSOS- HISTÓRIA - LEGISLAÇÃO</a:t>
            </a:r>
            <a:endParaRPr sz="1900">
              <a:solidFill>
                <a:srgbClr val="D541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D5412A"/>
                </a:solidFill>
                <a:latin typeface="Arial"/>
                <a:ea typeface="Arial"/>
                <a:cs typeface="Arial"/>
                <a:sym typeface="Arial"/>
              </a:rPr>
              <a:t>CONCEPÇÃO – E CONCEITOS</a:t>
            </a:r>
            <a:endParaRPr sz="1900">
              <a:solidFill>
                <a:srgbClr val="D541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D5412A"/>
                </a:solidFill>
                <a:latin typeface="Arial"/>
                <a:ea typeface="Arial"/>
                <a:cs typeface="Arial"/>
                <a:sym typeface="Arial"/>
              </a:rPr>
              <a:t>GESTÃO</a:t>
            </a:r>
            <a:endParaRPr sz="1900">
              <a:solidFill>
                <a:srgbClr val="D541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solidFill>
                  <a:srgbClr val="D5412A"/>
                </a:solidFill>
                <a:latin typeface="Arial"/>
                <a:ea typeface="Arial"/>
                <a:cs typeface="Arial"/>
                <a:sym typeface="Arial"/>
              </a:rPr>
              <a:t>REGULAÇÃO</a:t>
            </a:r>
            <a:endParaRPr sz="1900">
              <a:solidFill>
                <a:srgbClr val="D541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D5412A"/>
                </a:solidFill>
                <a:latin typeface="Arial"/>
                <a:ea typeface="Arial"/>
                <a:cs typeface="Arial"/>
                <a:sym typeface="Arial"/>
              </a:rPr>
              <a:t>DECRETO NOVO </a:t>
            </a:r>
            <a:endParaRPr sz="4000">
              <a:solidFill>
                <a:srgbClr val="D5412A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96" name="Google Shape;19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16113"/>
            <a:ext cx="7561943" cy="4598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04" name="Google Shape;2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178" y="205979"/>
            <a:ext cx="7261079" cy="4508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12" name="Google Shape;21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25" y="205979"/>
            <a:ext cx="7569089" cy="4661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20" name="Google Shape;22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456" y="205979"/>
            <a:ext cx="7518401" cy="4508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28" name="Google Shape;2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686" y="116114"/>
            <a:ext cx="7453085" cy="4598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775" y="205979"/>
            <a:ext cx="7576311" cy="4661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44" name="Google Shape;24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12057"/>
            <a:ext cx="7141029" cy="4402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52" name="Google Shape;25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14" y="130630"/>
            <a:ext cx="7634515" cy="4464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60" name="Google Shape;26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178" y="205979"/>
            <a:ext cx="7333651" cy="4508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67" name="Google Shape;267;p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68" name="Google Shape;26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00" y="205979"/>
            <a:ext cx="7358486" cy="4508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412A"/>
              </a:buClr>
              <a:buSzPts val="2800"/>
              <a:buFont typeface="Century Gothic"/>
              <a:buNone/>
            </a:pPr>
            <a:r>
              <a:rPr lang="pt-BR" sz="2800"/>
              <a:t>subtitulo</a:t>
            </a:r>
            <a:endParaRPr sz="2800"/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1"/>
          </p:nvPr>
        </p:nvSpPr>
        <p:spPr>
          <a:xfrm>
            <a:off x="135427" y="1423900"/>
            <a:ext cx="8625900" cy="3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14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23550" y="-508544"/>
            <a:ext cx="8625900" cy="4852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75" name="Google Shape;275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76" name="Google Shape;27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5979"/>
            <a:ext cx="7148286" cy="4508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83" name="Google Shape;283;p2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84" name="Google Shape;28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178" y="205979"/>
            <a:ext cx="7348165" cy="4508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92" name="Google Shape;29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178" y="205979"/>
            <a:ext cx="7340908" cy="4508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457200" y="1613622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14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98" name="Google Shape;298;p29"/>
          <p:cNvSpPr txBox="1">
            <a:spLocks noGrp="1"/>
          </p:cNvSpPr>
          <p:nvPr>
            <p:ph type="body" idx="2"/>
          </p:nvPr>
        </p:nvSpPr>
        <p:spPr>
          <a:xfrm>
            <a:off x="4648200" y="1613622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14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99" name="Google Shape;299;p29"/>
          <p:cNvSpPr txBox="1"/>
          <p:nvPr/>
        </p:nvSpPr>
        <p:spPr>
          <a:xfrm>
            <a:off x="609600" y="3583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412A"/>
              </a:buClr>
              <a:buSzPts val="2800"/>
              <a:buFont typeface="Century Gothic"/>
              <a:buNone/>
            </a:pPr>
            <a:r>
              <a:rPr lang="pt-BR" sz="2800" b="0" i="0" u="none" strike="noStrike" cap="none">
                <a:solidFill>
                  <a:srgbClr val="D541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subtitulo</a:t>
            </a:r>
            <a:endParaRPr sz="2800" b="0" i="0" u="none" strike="noStrike" cap="none">
              <a:solidFill>
                <a:srgbClr val="D541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57" y="116114"/>
            <a:ext cx="7583714" cy="4949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07" name="Google Shape;307;p30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09" name="Google Shape;30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5979"/>
            <a:ext cx="7649029" cy="456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 txBox="1">
            <a:spLocks noGrp="1"/>
          </p:cNvSpPr>
          <p:nvPr>
            <p:ph type="body" idx="1"/>
          </p:nvPr>
        </p:nvSpPr>
        <p:spPr>
          <a:xfrm>
            <a:off x="457200" y="1613622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14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body" idx="2"/>
          </p:nvPr>
        </p:nvSpPr>
        <p:spPr>
          <a:xfrm>
            <a:off x="4648200" y="1613622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14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6" name="Google Shape;316;p31"/>
          <p:cNvSpPr txBox="1"/>
          <p:nvPr/>
        </p:nvSpPr>
        <p:spPr>
          <a:xfrm>
            <a:off x="609600" y="3583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412A"/>
              </a:buClr>
              <a:buSzPts val="2800"/>
              <a:buFont typeface="Century Gothic"/>
              <a:buNone/>
            </a:pPr>
            <a:r>
              <a:rPr lang="pt-BR" sz="2800" b="0" i="0" u="none" strike="noStrike" cap="none">
                <a:solidFill>
                  <a:srgbClr val="D541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subtitulo</a:t>
            </a:r>
            <a:endParaRPr sz="2800" b="0" i="0" u="none" strike="noStrike" cap="none">
              <a:solidFill>
                <a:srgbClr val="D541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7" name="Google Shape;31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725" y="0"/>
            <a:ext cx="82296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>
            <a:spLocks noGrp="1"/>
          </p:cNvSpPr>
          <p:nvPr>
            <p:ph type="body" idx="1"/>
          </p:nvPr>
        </p:nvSpPr>
        <p:spPr>
          <a:xfrm>
            <a:off x="457200" y="1613622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14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23" name="Google Shape;323;p32"/>
          <p:cNvSpPr txBox="1">
            <a:spLocks noGrp="1"/>
          </p:cNvSpPr>
          <p:nvPr>
            <p:ph type="body" idx="2"/>
          </p:nvPr>
        </p:nvSpPr>
        <p:spPr>
          <a:xfrm>
            <a:off x="4648200" y="1613622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14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24" name="Google Shape;324;p32"/>
          <p:cNvSpPr txBox="1"/>
          <p:nvPr/>
        </p:nvSpPr>
        <p:spPr>
          <a:xfrm>
            <a:off x="609600" y="3583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412A"/>
              </a:buClr>
              <a:buSzPts val="2800"/>
              <a:buFont typeface="Century Gothic"/>
              <a:buNone/>
            </a:pPr>
            <a:r>
              <a:rPr lang="pt-BR" sz="2800" b="0" i="0" u="none" strike="noStrike" cap="none">
                <a:solidFill>
                  <a:srgbClr val="D541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subtitulo</a:t>
            </a:r>
            <a:endParaRPr sz="2800" b="0" i="0" u="none" strike="noStrike" cap="none">
              <a:solidFill>
                <a:srgbClr val="D541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00" y="138950"/>
            <a:ext cx="8135000" cy="457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>
            <a:spLocks noGrp="1"/>
          </p:cNvSpPr>
          <p:nvPr>
            <p:ph type="body" idx="1"/>
          </p:nvPr>
        </p:nvSpPr>
        <p:spPr>
          <a:xfrm>
            <a:off x="457200" y="1613622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14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31" name="Google Shape;331;p33"/>
          <p:cNvSpPr txBox="1">
            <a:spLocks noGrp="1"/>
          </p:cNvSpPr>
          <p:nvPr>
            <p:ph type="body" idx="2"/>
          </p:nvPr>
        </p:nvSpPr>
        <p:spPr>
          <a:xfrm>
            <a:off x="4648200" y="1613622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14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32" name="Google Shape;332;p33"/>
          <p:cNvSpPr txBox="1"/>
          <p:nvPr/>
        </p:nvSpPr>
        <p:spPr>
          <a:xfrm>
            <a:off x="609600" y="3583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412A"/>
              </a:buClr>
              <a:buSzPts val="2800"/>
              <a:buFont typeface="Century Gothic"/>
              <a:buNone/>
            </a:pPr>
            <a:r>
              <a:rPr lang="pt-BR" sz="2800" b="0" i="0" u="none" strike="noStrike" cap="none">
                <a:solidFill>
                  <a:srgbClr val="D541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subtitulo</a:t>
            </a:r>
            <a:endParaRPr sz="2800" b="0" i="0" u="none" strike="noStrike" cap="none">
              <a:solidFill>
                <a:srgbClr val="D541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3" name="Google Shape;33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28625"/>
            <a:ext cx="82296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>
            <a:spLocks noGrp="1"/>
          </p:cNvSpPr>
          <p:nvPr>
            <p:ph type="body" idx="1"/>
          </p:nvPr>
        </p:nvSpPr>
        <p:spPr>
          <a:xfrm>
            <a:off x="457200" y="1613622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14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39" name="Google Shape;339;p34"/>
          <p:cNvSpPr txBox="1">
            <a:spLocks noGrp="1"/>
          </p:cNvSpPr>
          <p:nvPr>
            <p:ph type="body" idx="2"/>
          </p:nvPr>
        </p:nvSpPr>
        <p:spPr>
          <a:xfrm>
            <a:off x="4648200" y="1613622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114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40" name="Google Shape;340;p34"/>
          <p:cNvSpPr txBox="1"/>
          <p:nvPr/>
        </p:nvSpPr>
        <p:spPr>
          <a:xfrm>
            <a:off x="609600" y="3583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412A"/>
              </a:buClr>
              <a:buSzPts val="2800"/>
              <a:buFont typeface="Century Gothic"/>
              <a:buNone/>
            </a:pPr>
            <a:r>
              <a:rPr lang="pt-BR" sz="2800" b="0" i="0" u="none" strike="noStrike" cap="none">
                <a:solidFill>
                  <a:srgbClr val="D541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subtitulo</a:t>
            </a:r>
            <a:endParaRPr sz="2800" b="0" i="0" u="none" strike="noStrike" cap="none">
              <a:solidFill>
                <a:srgbClr val="D541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1" name="Google Shape;34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4175" y="85725"/>
            <a:ext cx="8716176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49" name="Google Shape;349;p35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50" name="Google Shape;35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178" y="205975"/>
            <a:ext cx="8015822" cy="45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4ed8bd06b_0_5"/>
          <p:cNvSpPr txBox="1">
            <a:spLocks noGrp="1"/>
          </p:cNvSpPr>
          <p:nvPr>
            <p:ph type="title"/>
          </p:nvPr>
        </p:nvSpPr>
        <p:spPr>
          <a:xfrm>
            <a:off x="457200" y="-64721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DIZ A LOAS? agora - 2011</a:t>
            </a:r>
            <a:endParaRPr/>
          </a:p>
        </p:txBody>
      </p:sp>
      <p:sp>
        <p:nvSpPr>
          <p:cNvPr id="69" name="Google Shape;69;g2c4ed8bd06b_0_5"/>
          <p:cNvSpPr txBox="1">
            <a:spLocks noGrp="1"/>
          </p:cNvSpPr>
          <p:nvPr>
            <p:ph type="body" idx="1"/>
          </p:nvPr>
        </p:nvSpPr>
        <p:spPr>
          <a:xfrm>
            <a:off x="0" y="917400"/>
            <a:ext cx="9038700" cy="367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“Art. 22. </a:t>
            </a: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Entendem-se por benefícios eventuais as provisões suplementares e provisórias que integram organicamente as garantias do Suas e são prestadas aos cidadãos e às famílias em virtude de nascimento, morte, situações de vulnerabilidade temporária e de calamidade pública.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2286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1º </a:t>
            </a:r>
            <a:r>
              <a:rPr lang="pt-BR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concessão e o valor dos benefícios de que trata este artigo serão definidos pelos Estados, Distrito Federal e Municípios e previstos nas respectivas leis orçamentárias anuais, com base em critérios e prazos definidos pelos respectivos Conselhos de Assistência Social.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57" name="Google Shape;357;p36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59" name="Google Shape;35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00" y="138950"/>
            <a:ext cx="8135000" cy="457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7"/>
          <p:cNvSpPr txBox="1">
            <a:spLocks noGrp="1"/>
          </p:cNvSpPr>
          <p:nvPr>
            <p:ph type="title"/>
          </p:nvPr>
        </p:nvSpPr>
        <p:spPr>
          <a:xfrm>
            <a:off x="4780250" y="-91525"/>
            <a:ext cx="8657700" cy="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body" idx="1"/>
          </p:nvPr>
        </p:nvSpPr>
        <p:spPr>
          <a:xfrm>
            <a:off x="282850" y="581174"/>
            <a:ext cx="7243500" cy="23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67" name="Google Shape;367;p37"/>
          <p:cNvSpPr txBox="1">
            <a:spLocks noGrp="1"/>
          </p:cNvSpPr>
          <p:nvPr>
            <p:ph type="body" idx="2"/>
          </p:nvPr>
        </p:nvSpPr>
        <p:spPr>
          <a:xfrm>
            <a:off x="145300" y="900125"/>
            <a:ext cx="8541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68" name="Google Shape;36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300" y="475125"/>
            <a:ext cx="79248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REGULAÇÃO, GESTÃO E OPERAÇÃO</a:t>
            </a:r>
            <a:endParaRPr/>
          </a:p>
        </p:txBody>
      </p:sp>
      <p:sp>
        <p:nvSpPr>
          <p:cNvPr id="375" name="Google Shape;375;p38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Marcos normativos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alterações em curso</a:t>
            </a:r>
            <a:endParaRPr/>
          </a:p>
        </p:txBody>
      </p:sp>
      <p:sp>
        <p:nvSpPr>
          <p:cNvPr id="376" name="Google Shape;376;p38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Aspectos da gestão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e Operação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AGENDA  para um planejamento de reestrututração de BENEFÍCIOS EVENTUAIS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a7c586457a_1_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Marcos Históricos - Regulatórios</a:t>
            </a:r>
            <a:endParaRPr/>
          </a:p>
        </p:txBody>
      </p:sp>
      <p:sp>
        <p:nvSpPr>
          <p:cNvPr id="383" name="Google Shape;383;g2a7c586457a_1_0"/>
          <p:cNvSpPr txBox="1">
            <a:spLocks noGrp="1"/>
          </p:cNvSpPr>
          <p:nvPr>
            <p:ph type="body" idx="1"/>
          </p:nvPr>
        </p:nvSpPr>
        <p:spPr>
          <a:xfrm>
            <a:off x="0" y="932475"/>
            <a:ext cx="8229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PREVIDÊNCIA SOCIAL ATÉ 1993</a:t>
            </a:r>
            <a:endParaRPr sz="2400" b="1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LOAS -8742/1993</a:t>
            </a:r>
            <a:endParaRPr sz="2400" b="1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PNAS – 2004</a:t>
            </a:r>
            <a:endParaRPr sz="2400" b="1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RESOLUÇÃO CNAS 212 – 2006</a:t>
            </a:r>
            <a:endParaRPr sz="2400" b="1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DECRETO 6307 /2007</a:t>
            </a:r>
            <a:endParaRPr sz="2400" b="1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LEI n° 12435/2011 – Alterações na Loas</a:t>
            </a:r>
            <a:endParaRPr sz="2400" b="1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RESOLUÇÃO CIT 12</a:t>
            </a:r>
            <a:endParaRPr sz="2400" b="1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119999"/>
              <a:buNone/>
            </a:pPr>
            <a:r>
              <a:rPr lang="pt-BR" sz="2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ORIENTAÇÕES TÉCNICAS SNAS - 2018</a:t>
            </a:r>
            <a:endParaRPr sz="2400" b="1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119999"/>
              <a:buNone/>
            </a:pPr>
            <a:r>
              <a:rPr lang="pt-BR" sz="2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pt-BR" sz="3359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3359" b="1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119999"/>
              <a:buNone/>
            </a:pPr>
            <a:r>
              <a:rPr lang="pt-BR" sz="2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REVOGADA RES CNAS 2012 em desacordo com LOAS alterada</a:t>
            </a:r>
            <a:endParaRPr sz="2400" b="1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119999"/>
              <a:buNone/>
            </a:pPr>
            <a:r>
              <a:rPr lang="pt-BR" sz="2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DISCUSSÃO NOVA RESOLUÇÃO CNAS</a:t>
            </a:r>
            <a:endParaRPr sz="2400" b="1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119999"/>
              <a:buNone/>
            </a:pPr>
            <a:r>
              <a:rPr lang="pt-BR" sz="2400" b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MINUTA NOVO DECRETO MDS \SNAS - TRAMITAÇÃO INTERNA</a:t>
            </a:r>
            <a:endParaRPr sz="2400" b="1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a7c586457a_1_7"/>
          <p:cNvSpPr txBox="1">
            <a:spLocks noGrp="1"/>
          </p:cNvSpPr>
          <p:nvPr>
            <p:ph type="title"/>
          </p:nvPr>
        </p:nvSpPr>
        <p:spPr>
          <a:xfrm>
            <a:off x="382000" y="190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r>
              <a:rPr lang="pt-BR"/>
              <a:t>COMPETÊNCIAS L. 12435/2011 Art 22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r>
              <a:rPr lang="pt-BR"/>
              <a:t>parág 1º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endParaRPr/>
          </a:p>
        </p:txBody>
      </p:sp>
      <p:sp>
        <p:nvSpPr>
          <p:cNvPr id="390" name="Google Shape;390;g2a7c586457a_1_7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CONSELHOS 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DEFINIÇÃO DE CRITÉRIOS E 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PRAZOS </a:t>
            </a:r>
            <a:endParaRPr/>
          </a:p>
        </p:txBody>
      </p:sp>
      <p:sp>
        <p:nvSpPr>
          <p:cNvPr id="391" name="Google Shape;391;g2a7c586457a_1_7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ÓRGÃO GESTOR - MUNICÍPIOS 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VALOR E CONCESSÃO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a7c586457a_1_29"/>
          <p:cNvSpPr txBox="1">
            <a:spLocks noGrp="1"/>
          </p:cNvSpPr>
          <p:nvPr>
            <p:ph type="title"/>
          </p:nvPr>
        </p:nvSpPr>
        <p:spPr>
          <a:xfrm>
            <a:off x="457200" y="3413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Atribuições do CMAS</a:t>
            </a:r>
            <a:endParaRPr/>
          </a:p>
        </p:txBody>
      </p:sp>
      <p:sp>
        <p:nvSpPr>
          <p:cNvPr id="398" name="Google Shape;398;g2a7c586457a_1_29"/>
          <p:cNvSpPr txBox="1">
            <a:spLocks noGrp="1"/>
          </p:cNvSpPr>
          <p:nvPr>
            <p:ph type="body" idx="1"/>
          </p:nvPr>
        </p:nvSpPr>
        <p:spPr>
          <a:xfrm>
            <a:off x="165425" y="1052775"/>
            <a:ext cx="8316900" cy="3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Cabe aos conselhos normatizar, fiscalizar, atuar como órgão de defesa de direito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Prever critérios gerais , prazos máximos para a concessão e  considerar o caráter temporário obrigatório, remetendo  ao órgão gestor a competência para estabelecer a temporalidade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Prever a integração dos benefícios eventuais aos serviços</a:t>
            </a:r>
            <a:endParaRPr sz="3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159999"/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a7c586457a_1_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Constar na Resolução do CMAS</a:t>
            </a:r>
            <a:endParaRPr/>
          </a:p>
        </p:txBody>
      </p:sp>
      <p:sp>
        <p:nvSpPr>
          <p:cNvPr id="405" name="Google Shape;405;g2a7c586457a_1_36"/>
          <p:cNvSpPr txBox="1">
            <a:spLocks noGrp="1"/>
          </p:cNvSpPr>
          <p:nvPr>
            <p:ph type="body" idx="1"/>
          </p:nvPr>
        </p:nvSpPr>
        <p:spPr>
          <a:xfrm>
            <a:off x="0" y="977575"/>
            <a:ext cx="9219300" cy="30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pt-BR" sz="192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efinições</a:t>
            </a:r>
            <a:endParaRPr sz="1923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192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 e Diretrizes</a:t>
            </a:r>
            <a:endParaRPr sz="1923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192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sz="1923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192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Critérios </a:t>
            </a:r>
            <a:endParaRPr sz="1923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192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Prazos  de Concessão e máximo de manutençao</a:t>
            </a:r>
            <a:endParaRPr sz="1923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1923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Direito dos beneficiários </a:t>
            </a:r>
            <a:r>
              <a:rPr lang="pt-BR" sz="1923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pt-BR" sz="1923" b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informação, reclamação, defesa de direito</a:t>
            </a:r>
            <a:endParaRPr sz="1923" b="1">
              <a:solidFill>
                <a:srgbClr val="18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1923" b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Vigilância social</a:t>
            </a:r>
            <a:endParaRPr sz="1923" b="1">
              <a:solidFill>
                <a:srgbClr val="18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1923" b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Diagnóstico socioterritorial</a:t>
            </a:r>
            <a:endParaRPr sz="1923" b="1">
              <a:solidFill>
                <a:srgbClr val="18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pt-BR" sz="1923" b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Condições de controle e fiscalização</a:t>
            </a:r>
            <a:endParaRPr sz="1923" b="1">
              <a:solidFill>
                <a:srgbClr val="18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275"/>
              <a:buNone/>
            </a:pPr>
            <a:endParaRPr sz="1073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a7c586457a_1_44"/>
          <p:cNvSpPr txBox="1">
            <a:spLocks noGrp="1"/>
          </p:cNvSpPr>
          <p:nvPr>
            <p:ph type="title"/>
          </p:nvPr>
        </p:nvSpPr>
        <p:spPr>
          <a:xfrm>
            <a:off x="431700" y="446600"/>
            <a:ext cx="82806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r>
              <a:rPr lang="pt-BR"/>
              <a:t>Órgão Gestor - Decreto/ Portaria 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r>
              <a:rPr lang="pt-BR"/>
              <a:t>Regulamento - trata do VALOR e da CONCESSÃO e consolida resolução do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r>
              <a:rPr lang="pt-BR"/>
              <a:t>CMAS em alguns aspectos  </a:t>
            </a:r>
            <a:endParaRPr/>
          </a:p>
        </p:txBody>
      </p:sp>
      <p:sp>
        <p:nvSpPr>
          <p:cNvPr id="412" name="Google Shape;412;g2a7c586457a_1_44"/>
          <p:cNvSpPr txBox="1">
            <a:spLocks noGrp="1"/>
          </p:cNvSpPr>
          <p:nvPr>
            <p:ph type="body" idx="1"/>
          </p:nvPr>
        </p:nvSpPr>
        <p:spPr>
          <a:xfrm>
            <a:off x="431700" y="2240875"/>
            <a:ext cx="8456700" cy="24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Ato Normativo 1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Consolida Resolução CMAS  em alguns aspectos e 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a)DEFINIÇÃO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b)OBJETIVOS  E OBJETO (DESTINATÁRIOS)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c) Princípios e Diretrizes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d) Repete Critérios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a7c586457a_1_5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Define Valor, Formas , Concessão</a:t>
            </a:r>
            <a:endParaRPr/>
          </a:p>
        </p:txBody>
      </p:sp>
      <p:sp>
        <p:nvSpPr>
          <p:cNvPr id="419" name="Google Shape;419;g2a7c586457a_1_52"/>
          <p:cNvSpPr txBox="1">
            <a:spLocks noGrp="1"/>
          </p:cNvSpPr>
          <p:nvPr>
            <p:ph type="body" idx="1"/>
          </p:nvPr>
        </p:nvSpPr>
        <p:spPr>
          <a:xfrm>
            <a:off x="231625" y="1298988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71428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 situações de previsão do benefício se em pecúnia, se em bens; Retoma prazos de manutenção com especificações  referidas a gestão </a:t>
            </a:r>
            <a:endParaRPr/>
          </a:p>
        </p:txBody>
      </p:sp>
      <p:sp>
        <p:nvSpPr>
          <p:cNvPr id="420" name="Google Shape;420;g2a7c586457a_1_52"/>
          <p:cNvSpPr txBox="1">
            <a:spLocks noGrp="1"/>
          </p:cNvSpPr>
          <p:nvPr>
            <p:ph type="body" idx="2"/>
          </p:nvPr>
        </p:nvSpPr>
        <p:spPr>
          <a:xfrm>
            <a:off x="4491900" y="1299000"/>
            <a:ext cx="4194900" cy="29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e</a:t>
            </a:r>
            <a:r>
              <a:rPr lang="pt-BR" sz="2200"/>
              <a:t>)Retoma, especifica e detalha Critérios</a:t>
            </a:r>
            <a:endParaRPr sz="2200"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sz="2200"/>
              <a:t>f)</a:t>
            </a:r>
            <a:r>
              <a:rPr lang="pt-BR" sz="214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Procedimentos para Reconhecimento do Direito</a:t>
            </a:r>
            <a:endParaRPr sz="214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sz="214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g)Como será feita a Concessão</a:t>
            </a:r>
            <a:endParaRPr sz="214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sz="214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h) quem serão os Trabalhadores que operam; </a:t>
            </a:r>
            <a:endParaRPr sz="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a7c586457a_1_22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63105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r>
              <a:rPr lang="pt-BR"/>
              <a:t>Concessão - regulamento operacional</a:t>
            </a:r>
            <a:endParaRPr/>
          </a:p>
        </p:txBody>
      </p:sp>
      <p:sp>
        <p:nvSpPr>
          <p:cNvPr id="427" name="Google Shape;427;g2a7c586457a_1_22"/>
          <p:cNvSpPr txBox="1">
            <a:spLocks noGrp="1"/>
          </p:cNvSpPr>
          <p:nvPr>
            <p:ph type="body" idx="1"/>
          </p:nvPr>
        </p:nvSpPr>
        <p:spPr>
          <a:xfrm>
            <a:off x="601575" y="1082850"/>
            <a:ext cx="7625100" cy="3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90909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i)Fluxos de prestação do benefício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90909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j) lugares, incluindo a solicitação\pedido até a concessão;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90909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k) Informações ao beneficiário; 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90909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L) procedimento para  integração aos Serviços e trabalho social com famílias e beneficiários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m) Monitoramento e avaliação 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90909"/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90909"/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4f299aa6e_0_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era a Loas - 8742 - 1993</a:t>
            </a:r>
            <a:endParaRPr/>
          </a:p>
        </p:txBody>
      </p:sp>
      <p:sp>
        <p:nvSpPr>
          <p:cNvPr id="76" name="Google Shape;76;g2c4f299aa6e_0_0"/>
          <p:cNvSpPr txBox="1">
            <a:spLocks noGrp="1"/>
          </p:cNvSpPr>
          <p:nvPr>
            <p:ph type="body" idx="1"/>
          </p:nvPr>
        </p:nvSpPr>
        <p:spPr>
          <a:xfrm>
            <a:off x="526375" y="1200150"/>
            <a:ext cx="8160300" cy="371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Art. 22. Entendem-se por benefícios eventuais aqueles que visam ao pagamento de auxílio por natalidade ou morte às famílias cuja renda mensal per capita seja inferior a 1/4 (um quarto) do salário mínimo.</a:t>
            </a:r>
            <a:endParaRPr sz="21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§ 1º A concessão e o valor dos benefícios de que trata este artigo serão regulamentados pelos Conselhos de Assistência Social dos Estados, do Distrito Federal e dos Municípios, mediante critérios e prazos definidos pelo Conselho Nacional de Assistência Social - CNAS.</a:t>
            </a:r>
            <a:endParaRPr sz="27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a7c586457a_1_14"/>
          <p:cNvSpPr txBox="1">
            <a:spLocks noGrp="1"/>
          </p:cNvSpPr>
          <p:nvPr>
            <p:ph type="body" idx="1"/>
          </p:nvPr>
        </p:nvSpPr>
        <p:spPr>
          <a:xfrm>
            <a:off x="-165425" y="256475"/>
            <a:ext cx="8632800" cy="31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A </a:t>
            </a:r>
            <a:endParaRPr/>
          </a:p>
        </p:txBody>
      </p:sp>
      <p:sp>
        <p:nvSpPr>
          <p:cNvPr id="434" name="Google Shape;434;g2a7c586457a_1_14"/>
          <p:cNvSpPr txBox="1"/>
          <p:nvPr/>
        </p:nvSpPr>
        <p:spPr>
          <a:xfrm>
            <a:off x="571500" y="1037725"/>
            <a:ext cx="80010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prestação de benefícios eventuais deve ser </a:t>
            </a:r>
            <a:r>
              <a:rPr lang="pt-BR" sz="25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descentralizada</a:t>
            </a:r>
            <a:r>
              <a:rPr lang="pt-BR" sz="2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8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2a7c586457a_1_14"/>
          <p:cNvSpPr txBox="1"/>
          <p:nvPr/>
        </p:nvSpPr>
        <p:spPr>
          <a:xfrm>
            <a:off x="300800" y="1870150"/>
            <a:ext cx="87306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Identificação das inseguranças Sociais não constitui atribuição exclusiva dos profissionais assistentes sociais.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realização de visita domiciliar não pode ser condição ou requisito para o reconhecimento do direito ao benefício eventual.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a7c586457a_1_7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gestão - concessão</a:t>
            </a:r>
            <a:endParaRPr/>
          </a:p>
        </p:txBody>
      </p:sp>
      <p:sp>
        <p:nvSpPr>
          <p:cNvPr id="442" name="Google Shape;442;g2a7c586457a_1_70"/>
          <p:cNvSpPr txBox="1">
            <a:spLocks noGrp="1"/>
          </p:cNvSpPr>
          <p:nvPr>
            <p:ph type="body" idx="1"/>
          </p:nvPr>
        </p:nvSpPr>
        <p:spPr>
          <a:xfrm>
            <a:off x="0" y="1063375"/>
            <a:ext cx="8888400" cy="3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bens a serem adquiridos devem manter um padrão de qualidade. Isto significa que estes devem seguir requisitos e normas técnicas a serem expedidas por regulação nacional, já que estamos tratando de benefícios de uma Política no âmbito de um Sistema Único e que é Nacional.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129032"/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a7c586457a_1_9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Planejamento e Vigilancia Social</a:t>
            </a:r>
            <a:endParaRPr/>
          </a:p>
        </p:txBody>
      </p:sp>
      <p:sp>
        <p:nvSpPr>
          <p:cNvPr id="449" name="Google Shape;449;g2a7c586457a_1_93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450" name="Google Shape;450;g2a7c586457a_1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00125"/>
            <a:ext cx="6919340" cy="389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a7c586457a_1_10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PRONTIDÃO</a:t>
            </a:r>
            <a:endParaRPr/>
          </a:p>
        </p:txBody>
      </p:sp>
      <p:sp>
        <p:nvSpPr>
          <p:cNvPr id="457" name="Google Shape;457;g2a7c586457a_1_101"/>
          <p:cNvSpPr txBox="1">
            <a:spLocks noGrp="1"/>
          </p:cNvSpPr>
          <p:nvPr>
            <p:ph type="body" idx="1"/>
          </p:nvPr>
        </p:nvSpPr>
        <p:spPr>
          <a:xfrm>
            <a:off x="556775" y="1749850"/>
            <a:ext cx="8229600" cy="22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58823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condições de administração do benefício, o tempo de aquisição quando se tratar de bens, a disponibilidade dos trabalhadores ou de outros meios não pode servir de motivo para comprometer </a:t>
            </a:r>
            <a:r>
              <a:rPr lang="pt-BR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prontidão na entrega.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a7c586457a_1_116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72315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Readequação necessária: passos</a:t>
            </a:r>
            <a:endParaRPr/>
          </a:p>
        </p:txBody>
      </p:sp>
      <p:sp>
        <p:nvSpPr>
          <p:cNvPr id="464" name="Google Shape;464;g2a7c586457a_1_116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 sz="1500"/>
          </a:p>
        </p:txBody>
      </p:sp>
      <p:pic>
        <p:nvPicPr>
          <p:cNvPr id="465" name="Google Shape;465;g2a7c586457a_1_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0075"/>
            <a:ext cx="5810524" cy="388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a7c586457a_1_1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PASSOS</a:t>
            </a:r>
            <a:endParaRPr/>
          </a:p>
        </p:txBody>
      </p:sp>
      <p:sp>
        <p:nvSpPr>
          <p:cNvPr id="472" name="Google Shape;472;g2a7c586457a_1_131"/>
          <p:cNvSpPr txBox="1">
            <a:spLocks noGrp="1"/>
          </p:cNvSpPr>
          <p:nvPr>
            <p:ph type="body" idx="1"/>
          </p:nvPr>
        </p:nvSpPr>
        <p:spPr>
          <a:xfrm>
            <a:off x="457200" y="900125"/>
            <a:ext cx="8391900" cy="3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54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1.Plano de reordenamento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.Vigilância Social – diagnóstico - Identificar as situações de desprotecoes/ vulnerabilidade  - Dados administrativos e CADÚNICO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.justificativa com dados e  informações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Empreender visibilidade a situação e por na agenda pública política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117647"/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a7c586457a_1_139"/>
          <p:cNvSpPr txBox="1">
            <a:spLocks noGrp="1"/>
          </p:cNvSpPr>
          <p:nvPr>
            <p:ph type="title"/>
          </p:nvPr>
        </p:nvSpPr>
        <p:spPr>
          <a:xfrm>
            <a:off x="539425" y="205975"/>
            <a:ext cx="54936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r>
              <a:rPr lang="pt-BR" dirty="0"/>
              <a:t>MUNICÍPIOS</a:t>
            </a:r>
            <a:endParaRPr dirty="0"/>
          </a:p>
        </p:txBody>
      </p:sp>
      <p:sp>
        <p:nvSpPr>
          <p:cNvPr id="479" name="Google Shape;479;g2a7c586457a_1_139"/>
          <p:cNvSpPr txBox="1">
            <a:spLocks noGrp="1"/>
          </p:cNvSpPr>
          <p:nvPr>
            <p:ph type="body" idx="1"/>
          </p:nvPr>
        </p:nvSpPr>
        <p:spPr>
          <a:xfrm>
            <a:off x="311275" y="1171000"/>
            <a:ext cx="8685900" cy="3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Revisar e reelaborar atos de  </a:t>
            </a:r>
            <a:r>
              <a:rPr lang="pt-BR" sz="3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pt-BR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regulação - CMAS/ GESTOR de Acordo com nova Resolução CNAS e novo DECRETO do MDS /CNAS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definir as situações  de acordo com a realidade e de modo mais amplo mais adequado em transferências monetárias e não por tipo de benefício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129032"/>
              <a:buNone/>
            </a:pP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a7c586457a_1_1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Reordenamento</a:t>
            </a:r>
            <a:endParaRPr/>
          </a:p>
        </p:txBody>
      </p:sp>
      <p:sp>
        <p:nvSpPr>
          <p:cNvPr id="486" name="Google Shape;486;g2a7c586457a_1_146"/>
          <p:cNvSpPr txBox="1">
            <a:spLocks noGrp="1"/>
          </p:cNvSpPr>
          <p:nvPr>
            <p:ph type="body" idx="1"/>
          </p:nvPr>
        </p:nvSpPr>
        <p:spPr>
          <a:xfrm>
            <a:off x="115800" y="1141350"/>
            <a:ext cx="8807400" cy="28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10000"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Apresentar a proposta e dialogar  com forças políticas e comunitárias, apresentando o quadro da realidade do município.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Fazer uma regulação o mais precisa possível.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Definir vulnerabilidade temporária e nesta incluir  situações de morte e nascimento e desastres.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Previsão no Planejamento de Operacionalização por meio da inserção em  Serviços 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Previsão de  Monitoramento e avaliação  com apresentação de resultados ao CMAS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5263"/>
              <a:buNone/>
            </a:pPr>
            <a:r>
              <a:rPr lang="pt-BR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Trabalhar junto com o conselho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ct val="210526"/>
              <a:buNone/>
            </a:pPr>
            <a:endParaRPr/>
          </a:p>
        </p:txBody>
      </p:sp>
      <p:sp>
        <p:nvSpPr>
          <p:cNvPr id="487" name="Google Shape;487;g2a7c586457a_1_146"/>
          <p:cNvSpPr txBox="1">
            <a:spLocks noGrp="1"/>
          </p:cNvSpPr>
          <p:nvPr>
            <p:ph type="body" idx="2"/>
          </p:nvPr>
        </p:nvSpPr>
        <p:spPr>
          <a:xfrm flipH="1">
            <a:off x="10820700" y="836575"/>
            <a:ext cx="444600" cy="26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a7c586457a_1_154"/>
          <p:cNvSpPr txBox="1">
            <a:spLocks noGrp="1"/>
          </p:cNvSpPr>
          <p:nvPr>
            <p:ph type="title"/>
          </p:nvPr>
        </p:nvSpPr>
        <p:spPr>
          <a:xfrm>
            <a:off x="679525" y="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400"/>
              <a:t>QUANTOS AOS CRITÉRIOS</a:t>
            </a:r>
            <a:endParaRPr sz="2000"/>
          </a:p>
        </p:txBody>
      </p:sp>
      <p:sp>
        <p:nvSpPr>
          <p:cNvPr id="494" name="Google Shape;494;g2a7c586457a_1_154"/>
          <p:cNvSpPr txBox="1">
            <a:spLocks noGrp="1"/>
          </p:cNvSpPr>
          <p:nvPr>
            <p:ph type="body" idx="1"/>
          </p:nvPr>
        </p:nvSpPr>
        <p:spPr>
          <a:xfrm>
            <a:off x="192700" y="918999"/>
            <a:ext cx="4262400" cy="3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/>
              <a:t>v</a:t>
            </a:r>
            <a:r>
              <a:rPr lang="pt-BR" b="1"/>
              <a:t>ULNERABILIDADES SOCIAIS - CONSTITUEM EXPRESSÕES DE INSEGURANÇAS SOCIAIS .</a:t>
            </a:r>
            <a:endParaRPr b="1"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b="1"/>
              <a:t>CONSTITUEM VIVÊNCIAS DE SITUAÇÕES QUE QUE DEIXAM FAMILIAS SUJEITAS OU VIVENDO RISCOS, DANOS E OU PERDAS. PODEM  OCORRER:</a:t>
            </a:r>
            <a:endParaRPr b="1"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b="1"/>
              <a:t>LISTAR AS VIVÊNCIAS QUE MAIS OCORREM NO MUNICÍPIO </a:t>
            </a:r>
            <a:endParaRPr b="1"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b="1"/>
              <a:t>RELACIONAIS E MATERIAIS</a:t>
            </a:r>
            <a:endParaRPr b="1"/>
          </a:p>
        </p:txBody>
      </p:sp>
      <p:sp>
        <p:nvSpPr>
          <p:cNvPr id="495" name="Google Shape;495;g2a7c586457a_1_154"/>
          <p:cNvSpPr txBox="1">
            <a:spLocks noGrp="1"/>
          </p:cNvSpPr>
          <p:nvPr>
            <p:ph type="body" idx="2"/>
          </p:nvPr>
        </p:nvSpPr>
        <p:spPr>
          <a:xfrm>
            <a:off x="4497875" y="781527"/>
            <a:ext cx="4262400" cy="3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 sz="1400" b="1" i="1">
              <a:solidFill>
                <a:srgbClr val="D5412A"/>
              </a:solidFill>
              <a:highlight>
                <a:srgbClr val="2F5496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sz="1400" b="1" i="1">
                <a:solidFill>
                  <a:srgbClr val="D5412A"/>
                </a:solidFill>
                <a:highlight>
                  <a:srgbClr val="2F5496"/>
                </a:highlight>
              </a:rPr>
              <a:t>OUTROS CRITÉRIOS </a:t>
            </a:r>
            <a:endParaRPr sz="1400" b="1" i="1">
              <a:solidFill>
                <a:srgbClr val="D5412A"/>
              </a:solidFill>
              <a:highlight>
                <a:srgbClr val="2F5496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sz="1400" b="1"/>
              <a:t>RESIDENTES NO MUNICÍPIO</a:t>
            </a:r>
            <a:endParaRPr sz="1400" b="1"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sz="1900" b="1"/>
              <a:t>RENDA </a:t>
            </a:r>
            <a:endParaRPr sz="1900" b="1">
              <a:solidFill>
                <a:schemeClr val="lt1"/>
              </a:solidFill>
              <a:highlight>
                <a:srgbClr val="EFEFEF"/>
              </a:highlight>
            </a:endParaRP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sz="1900" b="1"/>
              <a:t>VIVÊNCIA DE FRAGILIDADE EM RAZÃO DE CICLO DE VIDA OU SITUAÇÃO DE DEPENDÊNCIA</a:t>
            </a:r>
            <a:endParaRPr sz="1900" b="1"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sz="1900" b="1"/>
              <a:t>TRABALHO INFANTIL</a:t>
            </a:r>
            <a:endParaRPr sz="1900" b="1"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 sz="1900" b="1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a7c586457a_1_16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AGENDA ATUAL</a:t>
            </a:r>
            <a:endParaRPr/>
          </a:p>
        </p:txBody>
      </p:sp>
      <p:sp>
        <p:nvSpPr>
          <p:cNvPr id="502" name="Google Shape;502;g2a7c586457a_1_161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NOVAS REGULAÇÕES NACIONAIS,</a:t>
            </a: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ESTADUAIS E MUNICIPAIS</a:t>
            </a: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ATOS DE CONSELHOS E GESTÃO</a:t>
            </a:r>
            <a:endParaRPr dirty="0"/>
          </a:p>
        </p:txBody>
      </p:sp>
      <p:sp>
        <p:nvSpPr>
          <p:cNvPr id="503" name="Google Shape;503;g2a7c586457a_1_161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345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REGULAÇAO DE GESTÃO NACIONAL</a:t>
            </a: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RESOLUÇÃO CNAS</a:t>
            </a: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ORIENTAÇÕES TÉCNICAS </a:t>
            </a: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AGENDA DE CAPACITAÇÃO PARA AJUSTES A NOVOS ORDENAMENTOS</a:t>
            </a: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INTEGRAÇÃO SERVIÇOS E BENEFÍCIOS</a:t>
            </a: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 lang="pt-BR" dirty="0"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899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7513"/>
            <a:ext cx="7220857" cy="4477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4ed8bd06b_0_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/>
              <a:t>AGENDA ATUAL</a:t>
            </a:r>
            <a:endParaRPr/>
          </a:p>
        </p:txBody>
      </p:sp>
      <p:sp>
        <p:nvSpPr>
          <p:cNvPr id="511" name="Google Shape;511;g2c4ed8bd06b_0_37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1.NOVO DECRETO SUBSTITUIÇÃO AO DEC 6307/2007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LINHAS GERAIS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PREVISÃO E RECONHECIMENTO DA VULNERABILIDADE TEMPORÁRIA (edição prevista para março ou abril)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512" name="Google Shape;512;g2c4ed8bd06b_0_37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2.NOVA RESOLUÇÃO DO CNAS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Contemplando as novas competências da Lei 12345/2011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Parâmetros e Prazos para a concessão</a:t>
            </a:r>
          </a:p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r>
              <a:rPr lang="pt-BR" dirty="0"/>
              <a:t>Vulnerabilidade temporária e desastres</a:t>
            </a:r>
            <a:endParaRPr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c4f299aa6e_1_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nova regulação nacional</a:t>
            </a:r>
            <a:endParaRPr/>
          </a:p>
        </p:txBody>
      </p:sp>
      <p:sp>
        <p:nvSpPr>
          <p:cNvPr id="519" name="Google Shape;519;g2c4f299aa6e_1_23"/>
          <p:cNvSpPr txBox="1">
            <a:spLocks noGrp="1"/>
          </p:cNvSpPr>
          <p:nvPr>
            <p:ph type="body" idx="1"/>
          </p:nvPr>
        </p:nvSpPr>
        <p:spPr>
          <a:xfrm>
            <a:off x="457200" y="900131"/>
            <a:ext cx="4290600" cy="380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r>
              <a:rPr lang="pt-BR" dirty="0"/>
              <a:t>oferta dos benefícios eventuais deverá ser </a:t>
            </a:r>
            <a:r>
              <a:rPr lang="pt-BR"/>
              <a:t>articulada Organicamente </a:t>
            </a:r>
            <a:r>
              <a:rPr lang="pt-BR" dirty="0"/>
              <a:t>com os serviços, programas e projetos do SUAS para apoiar </a:t>
            </a:r>
            <a:r>
              <a:rPr lang="pt-BR"/>
              <a:t>o  Indivíduo </a:t>
            </a:r>
            <a:r>
              <a:rPr lang="pt-BR" dirty="0"/>
              <a:t>ou a família na superação da insegurança </a:t>
            </a:r>
            <a:r>
              <a:rPr lang="pt-BR"/>
              <a:t>social vivenciada</a:t>
            </a:r>
            <a:endParaRPr dirty="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0" name="Google Shape;520;g2c4f299aa6e_1_23"/>
          <p:cNvSpPr txBox="1">
            <a:spLocks noGrp="1"/>
          </p:cNvSpPr>
          <p:nvPr>
            <p:ph type="body" idx="2"/>
          </p:nvPr>
        </p:nvSpPr>
        <p:spPr>
          <a:xfrm>
            <a:off x="10306756" y="654756"/>
            <a:ext cx="1868310" cy="318974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c4f299aa6e_1_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NOVA REGUL nacional</a:t>
            </a:r>
            <a:endParaRPr/>
          </a:p>
        </p:txBody>
      </p:sp>
      <p:sp>
        <p:nvSpPr>
          <p:cNvPr id="527" name="Google Shape;527;g2c4f299aa6e_1_15"/>
          <p:cNvSpPr txBox="1">
            <a:spLocks noGrp="1"/>
          </p:cNvSpPr>
          <p:nvPr>
            <p:ph type="body" idx="1"/>
          </p:nvPr>
        </p:nvSpPr>
        <p:spPr>
          <a:xfrm>
            <a:off x="0" y="900125"/>
            <a:ext cx="4648200" cy="411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760"/>
              <a:t>são prestados a indivíduos e</a:t>
            </a:r>
            <a:endParaRPr sz="1760"/>
          </a:p>
          <a:p>
            <a:pPr marL="0" lvl="0" indent="0" algn="l" rtl="0">
              <a:lnSpc>
                <a:spcPct val="9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760"/>
              <a:t>famílias que se encontram em insegurança social decorrente de vulnerabilidade temporária.</a:t>
            </a:r>
            <a:endParaRPr sz="1760"/>
          </a:p>
          <a:p>
            <a:pPr marL="0" lvl="0" indent="0" algn="l" rtl="0">
              <a:lnSpc>
                <a:spcPct val="9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760"/>
              <a:t> devem ser ofertados em articulação com os serviços socioassistenciais frente às necessidades e demandas dos indivíduos e suas famílias</a:t>
            </a:r>
            <a:endParaRPr sz="1760"/>
          </a:p>
          <a:p>
            <a:pPr marL="0" lvl="0" indent="0" algn="l" rtl="0">
              <a:lnSpc>
                <a:spcPct val="9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760"/>
              <a:t> buscam garantir as seguranças afiançadas pelo Sistema Único</a:t>
            </a:r>
            <a:endParaRPr sz="1760"/>
          </a:p>
          <a:p>
            <a:pPr marL="0" lvl="0" indent="0" algn="l" rtl="0">
              <a:lnSpc>
                <a:spcPct val="9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760"/>
              <a:t>da Assistência Social - SUAS aos indivíduos e às famílias com impossibilidade de enfrentar situações de vulnerabilidade temporária.</a:t>
            </a:r>
            <a:endParaRPr sz="1760"/>
          </a:p>
          <a:p>
            <a:pPr marL="0" lvl="0" indent="0" algn="l" rtl="0">
              <a:lnSpc>
                <a:spcPct val="9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760"/>
          </a:p>
          <a:p>
            <a:pPr marL="0" lvl="0" indent="0" algn="l" rtl="0">
              <a:lnSpc>
                <a:spcPct val="90000"/>
              </a:lnSpc>
              <a:spcBef>
                <a:spcPts val="432"/>
              </a:spcBef>
              <a:spcAft>
                <a:spcPts val="0"/>
              </a:spcAft>
              <a:buSzPts val="770"/>
              <a:buNone/>
            </a:pPr>
            <a:endParaRPr sz="1760"/>
          </a:p>
        </p:txBody>
      </p:sp>
      <p:sp>
        <p:nvSpPr>
          <p:cNvPr id="528" name="Google Shape;528;g2c4f299aa6e_1_15"/>
          <p:cNvSpPr txBox="1">
            <a:spLocks noGrp="1"/>
          </p:cNvSpPr>
          <p:nvPr>
            <p:ph type="body" idx="2"/>
          </p:nvPr>
        </p:nvSpPr>
        <p:spPr>
          <a:xfrm>
            <a:off x="4435500" y="1186950"/>
            <a:ext cx="4497900" cy="320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ct val="44134"/>
              <a:buFont typeface="Arial"/>
              <a:buNone/>
            </a:pPr>
            <a:r>
              <a:rPr lang="pt-BR" dirty="0"/>
              <a:t> </a:t>
            </a:r>
            <a:r>
              <a:rPr lang="pt-BR" sz="2492" dirty="0"/>
              <a:t>devem garantir seguranças socioassistenciais nos aspectos</a:t>
            </a:r>
            <a:endParaRPr sz="2492" dirty="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ct val="44134"/>
              <a:buFont typeface="Arial"/>
              <a:buNone/>
            </a:pPr>
            <a:r>
              <a:rPr lang="pt-BR" sz="2492" dirty="0"/>
              <a:t>materiais e relacionais.</a:t>
            </a:r>
            <a:endParaRPr sz="2492" dirty="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endParaRPr sz="2492" dirty="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ct val="44134"/>
              <a:buFont typeface="Arial"/>
              <a:buNone/>
            </a:pPr>
            <a:r>
              <a:rPr lang="pt-BR" sz="2492" dirty="0"/>
              <a:t> Os benefícios eventuais devem ser  concedidos preferencialmente em pecúnia, podendo a provisão ocorrer também na forma de bens ou serviços.</a:t>
            </a:r>
            <a:endParaRPr sz="2492" dirty="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ct val="44134"/>
              <a:buFont typeface="Arial"/>
              <a:buNone/>
            </a:pPr>
            <a:r>
              <a:rPr lang="pt-BR" sz="2492" dirty="0"/>
              <a:t>Os benefícios eventuais devem atender aos seguintes princípios no âmbito do SUAS:</a:t>
            </a:r>
            <a:endParaRPr sz="2492" dirty="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ct val="44134"/>
              <a:buFont typeface="Arial"/>
              <a:buNone/>
            </a:pPr>
            <a:r>
              <a:rPr lang="pt-BR" sz="2492" dirty="0"/>
              <a:t> integração à rede de serviços socioassistenciais;</a:t>
            </a:r>
            <a:endParaRPr sz="2492" dirty="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c4f299aa6e_1_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vulnerabilidade temporária</a:t>
            </a:r>
            <a:endParaRPr/>
          </a:p>
        </p:txBody>
      </p:sp>
      <p:sp>
        <p:nvSpPr>
          <p:cNvPr id="535" name="Google Shape;535;g2c4f299aa6e_1_30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r>
              <a:rPr lang="pt-BR"/>
              <a:t>1</a:t>
            </a:r>
            <a:endParaRPr/>
          </a:p>
        </p:txBody>
      </p:sp>
      <p:sp>
        <p:nvSpPr>
          <p:cNvPr id="536" name="Google Shape;536;g2c4f299aa6e_1_30"/>
          <p:cNvSpPr txBox="1">
            <a:spLocks noGrp="1"/>
          </p:cNvSpPr>
          <p:nvPr>
            <p:ph type="body" idx="2"/>
          </p:nvPr>
        </p:nvSpPr>
        <p:spPr>
          <a:xfrm>
            <a:off x="457200" y="1166150"/>
            <a:ext cx="8536500" cy="364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/>
              <a:t>A situação de vulnerabilidade temporária caracteriza-se pelo advento circunstancial de riscos, perdas e danos à integridade pessoal e familiar, que podem decorrer de:</a:t>
            </a:r>
            <a:endParaRPr sz="200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/>
              <a:t>I - contingência relacionada à gestação, ao nascimento e à morte;</a:t>
            </a:r>
            <a:endParaRPr sz="200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/>
              <a:t>II - falta de acesso à alimentação, moradia e documentação básica;</a:t>
            </a:r>
            <a:endParaRPr sz="200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/>
              <a:t>III - situações de emergência ou calamidade pública acarretadas por desastres naturais,humanos ou sociais;</a:t>
            </a:r>
            <a:endParaRPr sz="200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2c4f299aa6e_1_30"/>
          <p:cNvSpPr txBox="1"/>
          <p:nvPr/>
        </p:nvSpPr>
        <p:spPr>
          <a:xfrm>
            <a:off x="4747850" y="1166150"/>
            <a:ext cx="40386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c4f299aa6e_1_39"/>
          <p:cNvSpPr txBox="1">
            <a:spLocks noGrp="1"/>
          </p:cNvSpPr>
          <p:nvPr>
            <p:ph type="title"/>
          </p:nvPr>
        </p:nvSpPr>
        <p:spPr>
          <a:xfrm>
            <a:off x="580950" y="2"/>
            <a:ext cx="8229600" cy="43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reg vulnerabilidade</a:t>
            </a:r>
            <a:endParaRPr/>
          </a:p>
        </p:txBody>
      </p:sp>
      <p:sp>
        <p:nvSpPr>
          <p:cNvPr id="544" name="Google Shape;544;g2c4f299aa6e_1_39"/>
          <p:cNvSpPr txBox="1">
            <a:spLocks noGrp="1"/>
          </p:cNvSpPr>
          <p:nvPr>
            <p:ph type="body" idx="1"/>
          </p:nvPr>
        </p:nvSpPr>
        <p:spPr>
          <a:xfrm>
            <a:off x="8700" y="525300"/>
            <a:ext cx="9144000" cy="38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r>
              <a:rPr lang="pt-BR" sz="2000"/>
              <a:t>vunerabilidade</a:t>
            </a:r>
            <a:endParaRPr sz="2000"/>
          </a:p>
        </p:txBody>
      </p:sp>
      <p:sp>
        <p:nvSpPr>
          <p:cNvPr id="545" name="Google Shape;545;g2c4f299aa6e_1_39"/>
          <p:cNvSpPr txBox="1">
            <a:spLocks noGrp="1"/>
          </p:cNvSpPr>
          <p:nvPr>
            <p:ph type="body" idx="2"/>
          </p:nvPr>
        </p:nvSpPr>
        <p:spPr>
          <a:xfrm>
            <a:off x="8700" y="1020375"/>
            <a:ext cx="9144000" cy="310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IV - vivência em território que esteja em situação de conflito e violência;</a:t>
            </a:r>
            <a:endParaRPr dirty="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V - situação de abandono, apartação, preconceito, discriminação e isolamento;</a:t>
            </a:r>
            <a:endParaRPr dirty="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VI - ocorrência de violência física, psicológica, sexual ou patrimonial, bem como de exploração sexual;</a:t>
            </a:r>
            <a:endParaRPr dirty="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VII - impossibilidade de a família garanti r abrigo a crianças e adolescentes em situações de risco de perda do vínculo familiar;</a:t>
            </a:r>
            <a:endParaRPr dirty="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VIII - situações decorrentes de migração, refúgio e/ou repatriação</a:t>
            </a:r>
            <a:endParaRPr dirty="0"/>
          </a:p>
        </p:txBody>
      </p:sp>
      <p:sp>
        <p:nvSpPr>
          <p:cNvPr id="546" name="Google Shape;546;g2c4f299aa6e_1_39"/>
          <p:cNvSpPr txBox="1"/>
          <p:nvPr/>
        </p:nvSpPr>
        <p:spPr>
          <a:xfrm>
            <a:off x="5455850" y="2584600"/>
            <a:ext cx="1103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c4f299aa6e_1_6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vulnerabilidade</a:t>
            </a:r>
            <a:endParaRPr/>
          </a:p>
        </p:txBody>
      </p:sp>
      <p:sp>
        <p:nvSpPr>
          <p:cNvPr id="553" name="Google Shape;553;g2c4f299aa6e_1_63"/>
          <p:cNvSpPr txBox="1">
            <a:spLocks noGrp="1"/>
          </p:cNvSpPr>
          <p:nvPr>
            <p:ph type="body" idx="1"/>
          </p:nvPr>
        </p:nvSpPr>
        <p:spPr>
          <a:xfrm>
            <a:off x="874625" y="1432675"/>
            <a:ext cx="8082900" cy="302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IX -</a:t>
            </a:r>
            <a:r>
              <a:rPr lang="pt-BR" sz="2200"/>
              <a:t> situação de rua decorrente de perda de moradia e/ou violência intrafamiliar;</a:t>
            </a:r>
            <a:endParaRPr sz="220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/>
              <a:t>X - situações de trabalho infantil, trabalho escravo ou trabalho em condições análogas àescravidão; e</a:t>
            </a:r>
            <a:endParaRPr sz="220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/>
              <a:t>XI - outras situações de ameaça à vida ou que comprometam a sobrevivência.</a:t>
            </a:r>
            <a:endParaRPr sz="2200"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554" name="Google Shape;554;g2c4f299aa6e_1_63"/>
          <p:cNvSpPr txBox="1">
            <a:spLocks noGrp="1"/>
          </p:cNvSpPr>
          <p:nvPr>
            <p:ph type="body" idx="2"/>
          </p:nvPr>
        </p:nvSpPr>
        <p:spPr>
          <a:xfrm>
            <a:off x="687200" y="1063375"/>
            <a:ext cx="7167600" cy="36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r>
              <a:rPr lang="pt-BR"/>
              <a:t>PARÂMETROS</a:t>
            </a:r>
            <a:endParaRPr/>
          </a:p>
        </p:txBody>
      </p:sp>
      <p:sp>
        <p:nvSpPr>
          <p:cNvPr id="555" name="Google Shape;555;g2c4f299aa6e_1_63"/>
          <p:cNvSpPr txBox="1"/>
          <p:nvPr/>
        </p:nvSpPr>
        <p:spPr>
          <a:xfrm>
            <a:off x="4477125" y="3144400"/>
            <a:ext cx="4331400" cy="1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39" descr="Vira e Mexe_branco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8291" y="2187711"/>
            <a:ext cx="2974949" cy="18867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1" name="Google Shape;561;p39"/>
          <p:cNvGrpSpPr/>
          <p:nvPr/>
        </p:nvGrpSpPr>
        <p:grpSpPr>
          <a:xfrm>
            <a:off x="1579964" y="4096890"/>
            <a:ext cx="5984073" cy="586801"/>
            <a:chOff x="1441633" y="3972161"/>
            <a:chExt cx="5984073" cy="586801"/>
          </a:xfrm>
        </p:grpSpPr>
        <p:sp>
          <p:nvSpPr>
            <p:cNvPr id="562" name="Google Shape;562;p39"/>
            <p:cNvSpPr txBox="1"/>
            <p:nvPr/>
          </p:nvSpPr>
          <p:spPr>
            <a:xfrm>
              <a:off x="1441633" y="3972161"/>
              <a:ext cx="5984073" cy="586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11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contato@viraemexe.net.br |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11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/viraemexe           </a:t>
              </a:r>
              <a:r>
                <a:rPr lang="pt-BR" sz="11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www.viraemexe.net.br</a:t>
              </a:r>
              <a:endParaRPr sz="11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563" name="Google Shape;563;p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09062" y="4322391"/>
              <a:ext cx="228685" cy="23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3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812787" y="4322391"/>
              <a:ext cx="212914" cy="212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3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84746" y="4053019"/>
              <a:ext cx="212914" cy="21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425"/>
            <a:ext cx="7762100" cy="43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32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5979"/>
            <a:ext cx="7271657" cy="438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4ed8bd06b_0_24"/>
          <p:cNvSpPr txBox="1">
            <a:spLocks noGrp="1"/>
          </p:cNvSpPr>
          <p:nvPr>
            <p:ph type="title"/>
          </p:nvPr>
        </p:nvSpPr>
        <p:spPr>
          <a:xfrm>
            <a:off x="141300" y="205976"/>
            <a:ext cx="8295900" cy="223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regulação arbitrária, julgamento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caso a caso, controle das pessoas, comprovações vexatórias, exigências descabidas e ilegais, descumprimento da lei</a:t>
            </a:r>
            <a:endParaRPr/>
          </a:p>
        </p:txBody>
      </p:sp>
      <p:sp>
        <p:nvSpPr>
          <p:cNvPr id="107" name="Google Shape;107;g2c4ed8bd06b_0_24"/>
          <p:cNvSpPr txBox="1">
            <a:spLocks noGrp="1"/>
          </p:cNvSpPr>
          <p:nvPr>
            <p:ph type="body" idx="1"/>
          </p:nvPr>
        </p:nvSpPr>
        <p:spPr>
          <a:xfrm>
            <a:off x="457200" y="2361200"/>
            <a:ext cx="8295900" cy="223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r>
              <a:rPr lang="pt-BR"/>
              <a:t>VEM A SE CONSTITUIR EM </a:t>
            </a:r>
            <a:endParaRPr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r>
              <a:rPr lang="pt-BR"/>
              <a:t>EQUÍVOCOS CONSOLIDADOS, RETROCESSOS, REPRODUÇÃO DE PRECONCEITOS E DISCRIMINAÇÃO.</a:t>
            </a:r>
            <a:endParaRPr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r>
              <a:rPr lang="pt-BR"/>
              <a:t>A MAIS PERFEITA TRADUÇÃO DA ASSISTÊNCIA SOCIAL COMO PRÁTICA CONSERVADORA E NÃO DIREITO</a:t>
            </a:r>
            <a:endParaRPr/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None/>
            </a:pPr>
            <a:r>
              <a:rPr lang="pt-BR"/>
              <a:t>REPRODUÇÃO DO JULGAMENTO MORAL E DA MERITOCRACIA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ra e Mexe">
      <a:dk1>
        <a:srgbClr val="000000"/>
      </a:dk1>
      <a:lt1>
        <a:srgbClr val="FFFFFF"/>
      </a:lt1>
      <a:dk2>
        <a:srgbClr val="194896"/>
      </a:dk2>
      <a:lt2>
        <a:srgbClr val="EEECE1"/>
      </a:lt2>
      <a:accent1>
        <a:srgbClr val="4F81D8"/>
      </a:accent1>
      <a:accent2>
        <a:srgbClr val="F8971D"/>
      </a:accent2>
      <a:accent3>
        <a:srgbClr val="F05A22"/>
      </a:accent3>
      <a:accent4>
        <a:srgbClr val="D5412A"/>
      </a:accent4>
      <a:accent5>
        <a:srgbClr val="4BACC6"/>
      </a:accent5>
      <a:accent6>
        <a:srgbClr val="821D19"/>
      </a:accent6>
      <a:hlink>
        <a:srgbClr val="4BACC6"/>
      </a:hlink>
      <a:folHlink>
        <a:srgbClr val="F05A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1554</Words>
  <Application>Microsoft Office PowerPoint</Application>
  <PresentationFormat>Apresentação na tela (16:9)</PresentationFormat>
  <Paragraphs>242</Paragraphs>
  <Slides>66</Slides>
  <Notes>66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2" baseType="lpstr">
      <vt:lpstr>Verdana</vt:lpstr>
      <vt:lpstr>Arial</vt:lpstr>
      <vt:lpstr>Century Gothic</vt:lpstr>
      <vt:lpstr>Calibri</vt:lpstr>
      <vt:lpstr>Roboto</vt:lpstr>
      <vt:lpstr>Office Theme</vt:lpstr>
      <vt:lpstr>NATAL, MARÇO DE 2024  BENEFÍCIOS EVENTUAIS - TRADUÇÃO EM  DIREITO ou RELUTÂNCIA E ESTIGMA?  Ana Ligia Gomes</vt:lpstr>
      <vt:lpstr>CAMINHO – PERCURSO – NOVIDADES CONTEXTO – LEGADO – ATUALIZADO- EQUÍVOCOS REATUALIZADOS OU MODERNIZADOS/RETROCESSOS- HISTÓRIA - LEGISLAÇÃO CONCEPÇÃO – E CONCEITOS GESTÃO REGULAÇÃO DECRETO NOVO </vt:lpstr>
      <vt:lpstr>subtitulo</vt:lpstr>
      <vt:lpstr>O QUE DIZ A LOAS? agora - 2011</vt:lpstr>
      <vt:lpstr>Como era a Loas - 8742 - 1993</vt:lpstr>
      <vt:lpstr>Apresentação do PowerPoint</vt:lpstr>
      <vt:lpstr>Apresentação do PowerPoint</vt:lpstr>
      <vt:lpstr>Apresentação do PowerPoint</vt:lpstr>
      <vt:lpstr>regulação arbitrária, julgamento  caso a caso, controle das pessoas, comprovações vexatórias, exigências descabidas e ilegais, descumprimento da lei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REGULAÇÃO, GESTÃO E OPERAÇÃO</vt:lpstr>
      <vt:lpstr>Marcos Históricos - Regulatórios</vt:lpstr>
      <vt:lpstr>COMPETÊNCIAS L. 12435/2011 Art 22  parág 1º </vt:lpstr>
      <vt:lpstr>Atribuições do CMAS</vt:lpstr>
      <vt:lpstr>Constar na Resolução do CMAS</vt:lpstr>
      <vt:lpstr>Órgão Gestor - Decreto/ Portaria e Regulamento - trata do VALOR e da CONCESSÃO e consolida resolução do  CMAS em alguns aspectos  </vt:lpstr>
      <vt:lpstr>Define Valor, Formas , Concessão</vt:lpstr>
      <vt:lpstr>Concessão - regulamento operacional</vt:lpstr>
      <vt:lpstr>Apresentação do PowerPoint</vt:lpstr>
      <vt:lpstr>gestão - concessão</vt:lpstr>
      <vt:lpstr>Planejamento e Vigilancia Social</vt:lpstr>
      <vt:lpstr>PRONTIDÃO</vt:lpstr>
      <vt:lpstr>Readequação necessária: passos</vt:lpstr>
      <vt:lpstr>PASSOS</vt:lpstr>
      <vt:lpstr>MUNICÍPIOS</vt:lpstr>
      <vt:lpstr>Reordenamento</vt:lpstr>
      <vt:lpstr>QUANTOS AOS CRITÉRIOS</vt:lpstr>
      <vt:lpstr>AGENDA ATUAL</vt:lpstr>
      <vt:lpstr>AGENDA ATUAL</vt:lpstr>
      <vt:lpstr>nova regulação nacional</vt:lpstr>
      <vt:lpstr>NOVA REGUL nacional</vt:lpstr>
      <vt:lpstr>vulnerabilidade temporária</vt:lpstr>
      <vt:lpstr>reg vulnerabilidade</vt:lpstr>
      <vt:lpstr>vulnerabilidade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NATAL, MARÇO DE 2024  BENEFÍCIOS EVENTUAIS - TRADUÇÃO EM  DIREITO ou RELUTÂNCIA E ESTIGMA?  Ana Ligia Gomes</dc:title>
  <dc:creator>Ana_Ligia</dc:creator>
  <cp:lastModifiedBy>ANA LIGIA GOMES</cp:lastModifiedBy>
  <cp:revision>2</cp:revision>
  <dcterms:modified xsi:type="dcterms:W3CDTF">2024-04-02T18:30:10Z</dcterms:modified>
</cp:coreProperties>
</file>